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Libre Baskerville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6-2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5-2.png>
</file>

<file path=ppt/media/image-6-1.png>
</file>

<file path=ppt/media/image-7-1.png>
</file>

<file path=ppt/media/image-7-2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jr0001/Portfoliwebsite/blob/main/Housingprice.ipynb" TargetMode="External"/><Relationship Id="rId4" Type="http://schemas.openxmlformats.org/officeDocument/2006/relationships/hyperlink" Target="https://cf-courses-data.s3.us.cloud-object-storage.appdomain.cloud/IBMDeveloperSkillsNetwork-DA0101EN-SkillsNetwork/labs/FinalModule_Coursera/data/kc_house_data_NaN.csv" TargetMode="External"/><Relationship Id="rId6" Type="http://schemas.openxmlformats.org/officeDocument/2006/relationships/hyperlink" Target="https://hjr0001.github.io/Portfoliwebsite/#to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5" Type="http://schemas.openxmlformats.org/officeDocument/2006/relationships/image" Target="../media/image-10-3.png"/><Relationship Id="rId7" Type="http://schemas.openxmlformats.org/officeDocument/2006/relationships/slideLayout" Target="../slideLayouts/slideLayout11.xml"/><Relationship Id="rId8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7410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🏠</a:t>
            </a:r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Predicting House Prices Using Regression Models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406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 End-to-End Machine Learning Project with Real Estate Data.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7556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48318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458658"/>
            <a:ext cx="334887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9495A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Harshal John Robson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6867" y="509468"/>
            <a:ext cx="4863108" cy="577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Files &amp; Links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46867" y="1364218"/>
            <a:ext cx="415766" cy="415766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1247418" y="1427678"/>
            <a:ext cx="2310408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Code Notebook</a:t>
            </a:r>
            <a:endParaRPr lang="en-US" sz="180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418" y="1924407"/>
            <a:ext cx="3209092" cy="3348752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4687491" y="1364218"/>
            <a:ext cx="415766" cy="415766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8" name="Text 4"/>
          <p:cNvSpPr/>
          <p:nvPr/>
        </p:nvSpPr>
        <p:spPr>
          <a:xfrm>
            <a:off x="5288042" y="1427678"/>
            <a:ext cx="2310408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Source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5288042" y="1827371"/>
            <a:ext cx="3209092" cy="591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Access original dataset here: </a:t>
            </a:r>
            <a:pPr algn="l" indent="0" marL="0">
              <a:lnSpc>
                <a:spcPts val="2300"/>
              </a:lnSpc>
              <a:buNone/>
            </a:pPr>
            <a:r>
              <a:rPr lang="en-US" sz="1450" u="sng" dirty="0">
                <a:solidFill>
                  <a:srgbClr val="403CC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KC House Data CSV</a:t>
            </a:r>
            <a:endParaRPr lang="en-US" sz="1450" dirty="0"/>
          </a:p>
        </p:txBody>
      </p:sp>
      <p:sp>
        <p:nvSpPr>
          <p:cNvPr id="10" name="Shape 6"/>
          <p:cNvSpPr/>
          <p:nvPr/>
        </p:nvSpPr>
        <p:spPr>
          <a:xfrm>
            <a:off x="646867" y="5642729"/>
            <a:ext cx="415766" cy="415766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11" name="Text 7"/>
          <p:cNvSpPr/>
          <p:nvPr/>
        </p:nvSpPr>
        <p:spPr>
          <a:xfrm>
            <a:off x="1247418" y="5706189"/>
            <a:ext cx="2310408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Portfolio Page</a:t>
            </a:r>
            <a:endParaRPr lang="en-US" sz="1800" dirty="0"/>
          </a:p>
        </p:txBody>
      </p:sp>
      <p:pic>
        <p:nvPicPr>
          <p:cNvPr id="12" name="Image 2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7418" y="6202918"/>
            <a:ext cx="7249716" cy="151709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86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Objective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576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29354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Goal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42590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Predict house prices from physical and locational features using regression.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6053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7017306" y="46832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Questions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517362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Which features impact price most?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017306" y="56158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Which regression model offers top accuracy?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017306" y="605801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Can regularization and polynomial transforms help?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94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424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Dataset: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King County House Sales, Seattle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093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Source: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IBM Developer Skills Network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763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Size: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~21,600 entries, 21 features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433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 Variable: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price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1031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Features: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sqft_living, bedrooms, bathrooms, lat, grade, waterfront, etc.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165158"/>
            <a:ext cx="35568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 Handling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74630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bedrooms and bathrooms missing values replaced with mean.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737" y="594003"/>
            <a:ext cx="12399645" cy="70414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73" y="732473"/>
            <a:ext cx="6764655" cy="676465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086249" y="606862"/>
            <a:ext cx="5507474" cy="688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Exploration</a:t>
            </a:r>
            <a:endParaRPr lang="en-US" sz="4300" dirty="0"/>
          </a:p>
        </p:txBody>
      </p:sp>
      <p:sp>
        <p:nvSpPr>
          <p:cNvPr id="5" name="Shape 1"/>
          <p:cNvSpPr/>
          <p:nvPr/>
        </p:nvSpPr>
        <p:spPr>
          <a:xfrm>
            <a:off x="8086249" y="1625679"/>
            <a:ext cx="495657" cy="495657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6" name="Text 2"/>
          <p:cNvSpPr/>
          <p:nvPr/>
        </p:nvSpPr>
        <p:spPr>
          <a:xfrm>
            <a:off x="8802172" y="1701403"/>
            <a:ext cx="2753678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Price Distribution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8802172" y="2177772"/>
            <a:ext cx="505718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Skewed distribution indicates possible outliers.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8086249" y="2970728"/>
            <a:ext cx="495657" cy="495657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9" name="Text 5"/>
          <p:cNvSpPr/>
          <p:nvPr/>
        </p:nvSpPr>
        <p:spPr>
          <a:xfrm>
            <a:off x="8802172" y="3046452"/>
            <a:ext cx="2753678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Waterfront Effect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8802172" y="3522821"/>
            <a:ext cx="505718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Boxplot reveals higher prices and more outliers for waterfront houses.</a:t>
            </a:r>
            <a:endParaRPr lang="en-US" sz="1700" dirty="0"/>
          </a:p>
        </p:txBody>
      </p:sp>
      <p:sp>
        <p:nvSpPr>
          <p:cNvPr id="11" name="Shape 7"/>
          <p:cNvSpPr/>
          <p:nvPr/>
        </p:nvSpPr>
        <p:spPr>
          <a:xfrm>
            <a:off x="8086249" y="4668203"/>
            <a:ext cx="495657" cy="495657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2" name="Text 8"/>
          <p:cNvSpPr/>
          <p:nvPr/>
        </p:nvSpPr>
        <p:spPr>
          <a:xfrm>
            <a:off x="8802172" y="4743926"/>
            <a:ext cx="2764631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Correlation</a:t>
            </a:r>
            <a:endParaRPr lang="en-US" sz="2150" dirty="0"/>
          </a:p>
        </p:txBody>
      </p:sp>
      <p:sp>
        <p:nvSpPr>
          <p:cNvPr id="13" name="Text 9"/>
          <p:cNvSpPr/>
          <p:nvPr/>
        </p:nvSpPr>
        <p:spPr>
          <a:xfrm>
            <a:off x="8802172" y="5220295"/>
            <a:ext cx="505718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sqft_above shows a positive correlation with price.</a:t>
            </a:r>
            <a:endParaRPr lang="en-US" sz="1700" dirty="0"/>
          </a:p>
        </p:txBody>
      </p:sp>
      <p:sp>
        <p:nvSpPr>
          <p:cNvPr id="14" name="Shape 10"/>
          <p:cNvSpPr/>
          <p:nvPr/>
        </p:nvSpPr>
        <p:spPr>
          <a:xfrm>
            <a:off x="8086249" y="6365677"/>
            <a:ext cx="495657" cy="495657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5" name="Text 11"/>
          <p:cNvSpPr/>
          <p:nvPr/>
        </p:nvSpPr>
        <p:spPr>
          <a:xfrm>
            <a:off x="8802172" y="6441400"/>
            <a:ext cx="2753678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Floors</a:t>
            </a:r>
            <a:endParaRPr lang="en-US" sz="2150" dirty="0"/>
          </a:p>
        </p:txBody>
      </p:sp>
      <p:sp>
        <p:nvSpPr>
          <p:cNvPr id="16" name="Text 12"/>
          <p:cNvSpPr/>
          <p:nvPr/>
        </p:nvSpPr>
        <p:spPr>
          <a:xfrm>
            <a:off x="8802172" y="6917769"/>
            <a:ext cx="505718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Value counts analyzed for unique floor levels in dataset.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6526" y="610195"/>
            <a:ext cx="13077349" cy="71872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205" y="685205"/>
            <a:ext cx="6859191" cy="685919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8651" y="654129"/>
            <a:ext cx="6037898" cy="1140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Model Building &amp; Evaluation</a:t>
            </a:r>
            <a:endParaRPr lang="en-US" sz="3550" dirty="0"/>
          </a:p>
        </p:txBody>
      </p:sp>
      <p:sp>
        <p:nvSpPr>
          <p:cNvPr id="5" name="Shape 1"/>
          <p:cNvSpPr/>
          <p:nvPr/>
        </p:nvSpPr>
        <p:spPr>
          <a:xfrm>
            <a:off x="638651" y="2068473"/>
            <a:ext cx="6037898" cy="5506879"/>
          </a:xfrm>
          <a:prstGeom prst="roundRect">
            <a:avLst>
              <a:gd name="adj" fmla="val 49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646271" y="2076093"/>
            <a:ext cx="6021943" cy="52601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829508" y="2193131"/>
            <a:ext cx="163841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Model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2840355" y="2193131"/>
            <a:ext cx="163460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Features Used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4847392" y="2193131"/>
            <a:ext cx="163841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R² Score</a:t>
            </a:r>
            <a:endParaRPr lang="en-US" sz="1400" dirty="0"/>
          </a:p>
        </p:txBody>
      </p:sp>
      <p:sp>
        <p:nvSpPr>
          <p:cNvPr id="10" name="Shape 6"/>
          <p:cNvSpPr/>
          <p:nvPr/>
        </p:nvSpPr>
        <p:spPr>
          <a:xfrm>
            <a:off x="646271" y="2602111"/>
            <a:ext cx="6021943" cy="8179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829508" y="2719149"/>
            <a:ext cx="1638419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Simple Linear Regression</a:t>
            </a:r>
            <a:endParaRPr lang="en-US" sz="1400" dirty="0"/>
          </a:p>
        </p:txBody>
      </p:sp>
      <p:sp>
        <p:nvSpPr>
          <p:cNvPr id="12" name="Text 8"/>
          <p:cNvSpPr/>
          <p:nvPr/>
        </p:nvSpPr>
        <p:spPr>
          <a:xfrm>
            <a:off x="2840355" y="2719149"/>
            <a:ext cx="163460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sqft_living</a:t>
            </a:r>
            <a:endParaRPr lang="en-US" sz="1400" dirty="0"/>
          </a:p>
        </p:txBody>
      </p:sp>
      <p:sp>
        <p:nvSpPr>
          <p:cNvPr id="13" name="Text 9"/>
          <p:cNvSpPr/>
          <p:nvPr/>
        </p:nvSpPr>
        <p:spPr>
          <a:xfrm>
            <a:off x="4847392" y="2719149"/>
            <a:ext cx="163841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~0.49</a:t>
            </a:r>
            <a:endParaRPr lang="en-US" sz="1400" dirty="0"/>
          </a:p>
        </p:txBody>
      </p:sp>
      <p:sp>
        <p:nvSpPr>
          <p:cNvPr id="14" name="Shape 10"/>
          <p:cNvSpPr/>
          <p:nvPr/>
        </p:nvSpPr>
        <p:spPr>
          <a:xfrm>
            <a:off x="646271" y="3420070"/>
            <a:ext cx="6021943" cy="8179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829508" y="3537109"/>
            <a:ext cx="1638419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Multiple Linear Regression</a:t>
            </a:r>
            <a:endParaRPr lang="en-US" sz="1400" dirty="0"/>
          </a:p>
        </p:txBody>
      </p:sp>
      <p:sp>
        <p:nvSpPr>
          <p:cNvPr id="16" name="Text 12"/>
          <p:cNvSpPr/>
          <p:nvPr/>
        </p:nvSpPr>
        <p:spPr>
          <a:xfrm>
            <a:off x="2840355" y="3537109"/>
            <a:ext cx="1634609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11 selected features</a:t>
            </a:r>
            <a:endParaRPr lang="en-US" sz="1400" dirty="0"/>
          </a:p>
        </p:txBody>
      </p:sp>
      <p:sp>
        <p:nvSpPr>
          <p:cNvPr id="17" name="Text 13"/>
          <p:cNvSpPr/>
          <p:nvPr/>
        </p:nvSpPr>
        <p:spPr>
          <a:xfrm>
            <a:off x="4847392" y="3537109"/>
            <a:ext cx="163841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~0.70</a:t>
            </a:r>
            <a:endParaRPr lang="en-US" sz="1400" dirty="0"/>
          </a:p>
        </p:txBody>
      </p:sp>
      <p:sp>
        <p:nvSpPr>
          <p:cNvPr id="18" name="Shape 14"/>
          <p:cNvSpPr/>
          <p:nvPr/>
        </p:nvSpPr>
        <p:spPr>
          <a:xfrm>
            <a:off x="646271" y="4238030"/>
            <a:ext cx="6021943" cy="140184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829508" y="4355068"/>
            <a:ext cx="1638419" cy="1167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Pipeline (Polynomial + Scaler + Linear Regression)</a:t>
            </a:r>
            <a:endParaRPr lang="en-US" sz="1400" dirty="0"/>
          </a:p>
        </p:txBody>
      </p:sp>
      <p:sp>
        <p:nvSpPr>
          <p:cNvPr id="20" name="Text 16"/>
          <p:cNvSpPr/>
          <p:nvPr/>
        </p:nvSpPr>
        <p:spPr>
          <a:xfrm>
            <a:off x="2840355" y="4355068"/>
            <a:ext cx="163460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11 features</a:t>
            </a:r>
            <a:endParaRPr lang="en-US" sz="1400" dirty="0"/>
          </a:p>
        </p:txBody>
      </p:sp>
      <p:sp>
        <p:nvSpPr>
          <p:cNvPr id="21" name="Text 17"/>
          <p:cNvSpPr/>
          <p:nvPr/>
        </p:nvSpPr>
        <p:spPr>
          <a:xfrm>
            <a:off x="4847392" y="4355068"/>
            <a:ext cx="163841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~0.79</a:t>
            </a:r>
            <a:endParaRPr lang="en-US" sz="1400" dirty="0"/>
          </a:p>
        </p:txBody>
      </p:sp>
      <p:sp>
        <p:nvSpPr>
          <p:cNvPr id="22" name="Shape 18"/>
          <p:cNvSpPr/>
          <p:nvPr/>
        </p:nvSpPr>
        <p:spPr>
          <a:xfrm>
            <a:off x="646271" y="5639872"/>
            <a:ext cx="6021943" cy="8179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19"/>
          <p:cNvSpPr/>
          <p:nvPr/>
        </p:nvSpPr>
        <p:spPr>
          <a:xfrm>
            <a:off x="829508" y="5756910"/>
            <a:ext cx="1638419" cy="583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Ridge Regression (α=0.1)</a:t>
            </a:r>
            <a:endParaRPr lang="en-US" sz="1400" dirty="0"/>
          </a:p>
        </p:txBody>
      </p:sp>
      <p:sp>
        <p:nvSpPr>
          <p:cNvPr id="24" name="Text 20"/>
          <p:cNvSpPr/>
          <p:nvPr/>
        </p:nvSpPr>
        <p:spPr>
          <a:xfrm>
            <a:off x="2840355" y="5756910"/>
            <a:ext cx="163460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11 features</a:t>
            </a:r>
            <a:endParaRPr lang="en-US" sz="1400" dirty="0"/>
          </a:p>
        </p:txBody>
      </p:sp>
      <p:sp>
        <p:nvSpPr>
          <p:cNvPr id="25" name="Text 21"/>
          <p:cNvSpPr/>
          <p:nvPr/>
        </p:nvSpPr>
        <p:spPr>
          <a:xfrm>
            <a:off x="4847392" y="5756910"/>
            <a:ext cx="163841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~0.70</a:t>
            </a:r>
            <a:endParaRPr lang="en-US" sz="1400" dirty="0"/>
          </a:p>
        </p:txBody>
      </p:sp>
      <p:sp>
        <p:nvSpPr>
          <p:cNvPr id="26" name="Shape 22"/>
          <p:cNvSpPr/>
          <p:nvPr/>
        </p:nvSpPr>
        <p:spPr>
          <a:xfrm>
            <a:off x="646271" y="6457831"/>
            <a:ext cx="6021943" cy="110990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3"/>
          <p:cNvSpPr/>
          <p:nvPr/>
        </p:nvSpPr>
        <p:spPr>
          <a:xfrm>
            <a:off x="829508" y="6574869"/>
            <a:ext cx="1638419" cy="875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Polynomial Ridge Regression (2nd Order)</a:t>
            </a:r>
            <a:endParaRPr lang="en-US" sz="1400" dirty="0"/>
          </a:p>
        </p:txBody>
      </p:sp>
      <p:sp>
        <p:nvSpPr>
          <p:cNvPr id="28" name="Text 24"/>
          <p:cNvSpPr/>
          <p:nvPr/>
        </p:nvSpPr>
        <p:spPr>
          <a:xfrm>
            <a:off x="2840355" y="6574869"/>
            <a:ext cx="1634609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11 features</a:t>
            </a:r>
            <a:endParaRPr lang="en-US" sz="1400" dirty="0"/>
          </a:p>
        </p:txBody>
      </p:sp>
      <p:sp>
        <p:nvSpPr>
          <p:cNvPr id="29" name="Text 25"/>
          <p:cNvSpPr/>
          <p:nvPr/>
        </p:nvSpPr>
        <p:spPr>
          <a:xfrm>
            <a:off x="4847392" y="6574869"/>
            <a:ext cx="1638419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~0.84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✅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6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Insights &amp; Findings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685092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40232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sqft_living, grade, and latitude strongly correlate with price.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218855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Best Model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393608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Polynomial Ridge Regression achieved highest R² score (~0.84).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4979432"/>
            <a:ext cx="33653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Regularisation Benefits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Ridge reduces overfitting and improves generalization.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286381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AE8F3"/>
          </a:solidFill>
          <a:ln/>
        </p:spPr>
      </p:sp>
      <p:sp>
        <p:nvSpPr>
          <p:cNvPr id="14" name="Text 11"/>
          <p:cNvSpPr/>
          <p:nvPr/>
        </p:nvSpPr>
        <p:spPr>
          <a:xfrm>
            <a:off x="6507004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Pipeline Advantage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07004" y="70036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Simplifies feature scaling and model training steps.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67157"/>
            <a:ext cx="70130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 &amp; Learnings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11609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21160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Model Comparison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60651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Built multiple regression models and evaluated their performance.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196233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1644134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Handling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368665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Handled missing data and leveraged pipelines effectively.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276368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1984415" y="4276368"/>
            <a:ext cx="35325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&amp; Preprocessing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4766786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Importance of feature selection and preprocessing confirmed.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EAE8F3"/>
          </a:solidFill>
          <a:ln/>
        </p:spPr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Approach ready for scaling to other housing markets and platforms.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2025-05-08T19:15:30Z</dcterms:created>
  <dcterms:modified xsi:type="dcterms:W3CDTF">2025-05-08T19:15:30Z</dcterms:modified>
</cp:coreProperties>
</file>